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8" r:id="rId3"/>
    <p:sldId id="257" r:id="rId4"/>
    <p:sldId id="259" r:id="rId5"/>
    <p:sldId id="260" r:id="rId6"/>
    <p:sldId id="268" r:id="rId7"/>
    <p:sldId id="269" r:id="rId8"/>
    <p:sldId id="261" r:id="rId9"/>
    <p:sldId id="270" r:id="rId10"/>
    <p:sldId id="262" r:id="rId11"/>
    <p:sldId id="273" r:id="rId12"/>
    <p:sldId id="274" r:id="rId13"/>
    <p:sldId id="263" r:id="rId14"/>
    <p:sldId id="275" r:id="rId15"/>
    <p:sldId id="276" r:id="rId16"/>
    <p:sldId id="264" r:id="rId17"/>
    <p:sldId id="271" r:id="rId18"/>
    <p:sldId id="277" r:id="rId19"/>
    <p:sldId id="267" r:id="rId20"/>
    <p:sldId id="272" r:id="rId21"/>
    <p:sldId id="265" r:id="rId22"/>
    <p:sldId id="266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5FA72E-6DDA-406A-B874-CE06722131B8}" v="120" dt="2024-03-21T20:49:42.1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2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523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6244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730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948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36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33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57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141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776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10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983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04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webmaster.com/jpeg-definitive-guide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s://en.wikipedia.org/wiki/JPEG#/media/File:Dctjpeg.png" TargetMode="External"/><Relationship Id="rId4" Type="http://schemas.openxmlformats.org/officeDocument/2006/relationships/hyperlink" Target="https://www.thewebmaster.com/jpeg-definitive-guide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A4374D-F270-4C02-88D7-B751FD9BD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Rectangle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1BD46DEE-F982-58D6-53E2-E9CAA4B12E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25613" b="18137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803099-AA0E-582D-5D2C-12A23C3D38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4988" y="1442172"/>
            <a:ext cx="8582025" cy="2177328"/>
          </a:xfrm>
        </p:spPr>
        <p:txBody>
          <a:bodyPr anchor="ctr">
            <a:normAutofit/>
          </a:bodyPr>
          <a:lstStyle/>
          <a:p>
            <a:pPr algn="ctr"/>
            <a:r>
              <a:rPr lang="sr-Latn-ME" sz="7200" dirty="0"/>
              <a:t>JPEG</a:t>
            </a:r>
            <a:endParaRPr lang="en-GB" sz="72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840E7D-0344-9F66-71F0-607EF9CC4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6988" y="3962400"/>
            <a:ext cx="7058025" cy="581025"/>
          </a:xfrm>
        </p:spPr>
        <p:txBody>
          <a:bodyPr anchor="ctr">
            <a:normAutofit/>
          </a:bodyPr>
          <a:lstStyle/>
          <a:p>
            <a:pPr algn="ctr"/>
            <a:r>
              <a:rPr lang="sr-Latn-ME" dirty="0">
                <a:solidFill>
                  <a:srgbClr val="FFFFFF"/>
                </a:solidFill>
              </a:rPr>
              <a:t>Milica Vukićević in Timen Bobnar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839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6E5B6-1B56-D3A2-3860-D0DF0ED78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ME" dirty="0"/>
              <a:t>Kosanje slike</a:t>
            </a:r>
            <a:endParaRPr lang="en-GB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08FB399-24C4-FBBA-21E4-BAB26CBAE0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714" y="2061210"/>
            <a:ext cx="7680571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6400FD-D75E-DE75-0D06-17952510ACD4}"/>
              </a:ext>
            </a:extLst>
          </p:cNvPr>
          <p:cNvSpPr txBox="1"/>
          <p:nvPr/>
        </p:nvSpPr>
        <p:spPr>
          <a:xfrm>
            <a:off x="3840285" y="6193944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https://dsp.stackexchange.com/questions/35339/jpeg-dct-padding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426961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38D6C-A73B-8C48-DB9B-CBAE7EBCA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ME" dirty="0"/>
              <a:t>Rešitve problema kosanja slik</a:t>
            </a:r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3617A0D-5563-4E4A-E4DC-A9AFCAE00B1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99470" y="2478088"/>
            <a:ext cx="4170211" cy="369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5E9C17-B39B-F981-0CC0-878DA5D23E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sr-Latn-ME" dirty="0"/>
              <a:t>Dodamo rob neutralne barve</a:t>
            </a:r>
          </a:p>
          <a:p>
            <a:r>
              <a:rPr lang="sr-Latn-ME" dirty="0"/>
              <a:t>Zadnje vrstice in stolpce podvojimo</a:t>
            </a:r>
          </a:p>
          <a:p>
            <a:r>
              <a:rPr lang="sr-Latn-ME" dirty="0"/>
              <a:t>Obrežemo sliko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0E7C54-8699-B047-BE32-36EF68B3CC6C}"/>
              </a:ext>
            </a:extLst>
          </p:cNvPr>
          <p:cNvSpPr txBox="1"/>
          <p:nvPr/>
        </p:nvSpPr>
        <p:spPr>
          <a:xfrm>
            <a:off x="1499470" y="6172200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0" i="0" u="sng" strike="noStrike" dirty="0"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https://www.thewebmaster.com/jpeg-definitive-guide/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1670381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74273-15D7-3EA9-E458-D4882D231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ME" dirty="0"/>
              <a:t>Diskretna Kosinusna Transformacija - DCT</a:t>
            </a:r>
            <a:endParaRPr lang="en-GB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C699ED8-5DD1-87EB-A29E-9C5C606831F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80" y="2459232"/>
            <a:ext cx="3309681" cy="330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AADD718B-0271-FDA1-0BBD-D9060AE91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551" y="2202218"/>
            <a:ext cx="3533775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2B664D-3F49-9318-3548-84A7730751FC}"/>
              </a:ext>
            </a:extLst>
          </p:cNvPr>
          <p:cNvSpPr txBox="1"/>
          <p:nvPr/>
        </p:nvSpPr>
        <p:spPr>
          <a:xfrm>
            <a:off x="4094701" y="6383693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0" i="0" u="sng" strike="noStrike" dirty="0"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https://www.thewebmaster.com/jpeg-definitive-guide/</a:t>
            </a:r>
            <a:endParaRPr lang="en-GB" sz="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1EFD83-E87F-02D9-DD56-69042BBDA658}"/>
              </a:ext>
            </a:extLst>
          </p:cNvPr>
          <p:cNvSpPr txBox="1"/>
          <p:nvPr/>
        </p:nvSpPr>
        <p:spPr>
          <a:xfrm>
            <a:off x="403629" y="5942485"/>
            <a:ext cx="66340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0" i="0" u="sng" strike="noStrike" dirty="0"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https://en.wikipedia.org/wiki/JPEG#/media/File:Dctjpeg.png</a:t>
            </a:r>
            <a:endParaRPr lang="en-GB" sz="9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B1F545-5296-0147-783D-B1031E757C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4216" y="2957242"/>
            <a:ext cx="4290933" cy="237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02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74273-15D7-3EA9-E458-D4882D231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ME" dirty="0"/>
              <a:t>Diskretna Kosinusna Transformacija - DCT</a:t>
            </a:r>
            <a:endParaRPr lang="en-GB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522E788-CFCA-8C3D-D1F1-9CC0B4BF67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059" y="2586831"/>
            <a:ext cx="9463881" cy="282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0C2491-6C61-82D9-8EE4-27E0DE30A731}"/>
              </a:ext>
            </a:extLst>
          </p:cNvPr>
          <p:cNvSpPr txBox="1"/>
          <p:nvPr/>
        </p:nvSpPr>
        <p:spPr>
          <a:xfrm>
            <a:off x="3151632" y="5416518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https://cs.stanford.edu/people/eroberts/courses/soco/projects/data-compression/lossy/jpeg/dct.htm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2269055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4911E-AFFD-2580-E5EA-461D79037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ME" dirty="0"/>
              <a:t>Diskretna Kosinusna Transformacija</a:t>
            </a:r>
            <a:endParaRPr lang="en-GB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1132594-014F-29CA-8EEB-1B9E419C84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143" y="2161581"/>
            <a:ext cx="3570732" cy="412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9A439A-4290-6707-41DE-474A37EDB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742" y="2340984"/>
            <a:ext cx="3735048" cy="37692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8587CF-2C50-F240-AB3E-87B2894EEB97}"/>
              </a:ext>
            </a:extLst>
          </p:cNvPr>
          <p:cNvSpPr txBox="1"/>
          <p:nvPr/>
        </p:nvSpPr>
        <p:spPr>
          <a:xfrm>
            <a:off x="3048000" y="6492129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/>
              <a:t>https://en.wikipedia.org/wiki/File:Felis_silvestris_silvestris_small_gradual_decrease_of_quality.png</a:t>
            </a:r>
          </a:p>
        </p:txBody>
      </p:sp>
    </p:spTree>
    <p:extLst>
      <p:ext uri="{BB962C8B-B14F-4D97-AF65-F5344CB8AC3E}">
        <p14:creationId xmlns:p14="http://schemas.microsoft.com/office/powerpoint/2010/main" val="281529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13B94-B60B-DDC2-8C86-6912A551E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ME" dirty="0"/>
              <a:t>Primer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8C7F3D-7996-BCCE-3894-0FFD703A0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409" y="2653893"/>
            <a:ext cx="5296579" cy="29276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33F400-3A08-748A-CB07-04884C03F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632" y="2821062"/>
            <a:ext cx="5731510" cy="259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646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F7651-4B0E-9C6D-4BA5-D126EE49C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ME" dirty="0"/>
              <a:t>Kvantizacija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31474C-02CE-0E5C-237E-CC6A42FE9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8305" y="2372650"/>
            <a:ext cx="4937760" cy="521899"/>
          </a:xfrm>
        </p:spPr>
        <p:txBody>
          <a:bodyPr/>
          <a:lstStyle/>
          <a:p>
            <a:pPr algn="ctr"/>
            <a:r>
              <a:rPr lang="sr-Latn-ME" dirty="0"/>
              <a:t>Svetilnost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3856F-51BC-D07F-6021-9D8CA84E58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84913" y="3184905"/>
            <a:ext cx="3677149" cy="296851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sr-Latn-ME" b="1" dirty="0">
                <a:latin typeface="Avenir Next LT Pro Light" panose="020B0304020202020204" pitchFamily="34" charset="0"/>
              </a:rPr>
              <a:t>16   11   10   16    24   40   51   61</a:t>
            </a:r>
          </a:p>
          <a:p>
            <a:pPr marL="0" indent="0">
              <a:buNone/>
            </a:pPr>
            <a:r>
              <a:rPr lang="sr-Latn-ME" b="1" dirty="0">
                <a:latin typeface="Avenir Next LT Pro Light" panose="020B0304020202020204" pitchFamily="34" charset="0"/>
              </a:rPr>
              <a:t>12   12   14   19    26   58   60   55</a:t>
            </a:r>
          </a:p>
          <a:p>
            <a:pPr marL="0" indent="0">
              <a:buNone/>
            </a:pPr>
            <a:r>
              <a:rPr lang="sr-Latn-ME" b="1" dirty="0">
                <a:latin typeface="Avenir Next LT Pro Light" panose="020B0304020202020204" pitchFamily="34" charset="0"/>
              </a:rPr>
              <a:t>14   13   16   24    40   57   69   56</a:t>
            </a:r>
          </a:p>
          <a:p>
            <a:pPr marL="0" indent="0">
              <a:buNone/>
            </a:pPr>
            <a:r>
              <a:rPr lang="sr-Latn-ME" b="1" dirty="0">
                <a:latin typeface="Avenir Next LT Pro Light" panose="020B0304020202020204" pitchFamily="34" charset="0"/>
              </a:rPr>
              <a:t>14   17   22   29    51   87   80   62</a:t>
            </a:r>
          </a:p>
          <a:p>
            <a:pPr marL="0" indent="0">
              <a:buNone/>
            </a:pPr>
            <a:r>
              <a:rPr lang="sr-Latn-ME" b="1" dirty="0">
                <a:latin typeface="Avenir Next LT Pro Light" panose="020B0304020202020204" pitchFamily="34" charset="0"/>
              </a:rPr>
              <a:t>18   22   37   56    68 109 103   77</a:t>
            </a:r>
          </a:p>
          <a:p>
            <a:pPr marL="0" indent="0">
              <a:buNone/>
            </a:pPr>
            <a:r>
              <a:rPr lang="sr-Latn-ME" b="1" dirty="0">
                <a:latin typeface="Avenir Next LT Pro Light" panose="020B0304020202020204" pitchFamily="34" charset="0"/>
              </a:rPr>
              <a:t>24   35   55   64    81 104 113   92</a:t>
            </a:r>
          </a:p>
          <a:p>
            <a:pPr marL="0" indent="0">
              <a:buNone/>
            </a:pPr>
            <a:r>
              <a:rPr lang="sr-Latn-ME" b="1" dirty="0">
                <a:latin typeface="Avenir Next LT Pro Light" panose="020B0304020202020204" pitchFamily="34" charset="0"/>
              </a:rPr>
              <a:t>49   64   78   87  103 121 120 101</a:t>
            </a:r>
          </a:p>
          <a:p>
            <a:pPr marL="0" indent="0">
              <a:buNone/>
            </a:pPr>
            <a:r>
              <a:rPr lang="sr-Latn-ME" b="1" dirty="0">
                <a:latin typeface="Avenir Next LT Pro Light" panose="020B0304020202020204" pitchFamily="34" charset="0"/>
              </a:rPr>
              <a:t>72   92   95   98  112 100 103   99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9ED437-42CE-017B-B4F1-2842BB4C2B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5304" y="2372650"/>
            <a:ext cx="4937760" cy="521899"/>
          </a:xfrm>
        </p:spPr>
        <p:txBody>
          <a:bodyPr/>
          <a:lstStyle/>
          <a:p>
            <a:pPr algn="ctr"/>
            <a:r>
              <a:rPr lang="sr-Latn-ME" dirty="0"/>
              <a:t>Barvnost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BF3EEE-FCE5-0B61-3891-E3F82FC546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61282" y="3203689"/>
            <a:ext cx="3245805" cy="296851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>
                <a:latin typeface="Avenir Next LT Pro Light" panose="020B0304020202020204" pitchFamily="34" charset="0"/>
              </a:rPr>
              <a:t>17  18  24  47  99  99  99  99</a:t>
            </a:r>
          </a:p>
          <a:p>
            <a:pPr marL="0" indent="0">
              <a:buNone/>
            </a:pPr>
            <a:r>
              <a:rPr lang="en-GB" b="1" dirty="0">
                <a:latin typeface="Avenir Next LT Pro Light" panose="020B0304020202020204" pitchFamily="34" charset="0"/>
              </a:rPr>
              <a:t>18  21  26  66  99  99  99  99</a:t>
            </a:r>
          </a:p>
          <a:p>
            <a:pPr marL="0" indent="0">
              <a:buNone/>
            </a:pPr>
            <a:r>
              <a:rPr lang="en-GB" b="1" dirty="0">
                <a:latin typeface="Avenir Next LT Pro Light" panose="020B0304020202020204" pitchFamily="34" charset="0"/>
              </a:rPr>
              <a:t>24  26  56  99  99  99  99  99</a:t>
            </a:r>
          </a:p>
          <a:p>
            <a:pPr marL="0" indent="0">
              <a:buNone/>
            </a:pPr>
            <a:r>
              <a:rPr lang="en-GB" b="1" dirty="0">
                <a:latin typeface="Avenir Next LT Pro Light" panose="020B0304020202020204" pitchFamily="34" charset="0"/>
              </a:rPr>
              <a:t>47  66  99  99  99  99  99  99</a:t>
            </a:r>
          </a:p>
          <a:p>
            <a:pPr marL="0" indent="0">
              <a:buNone/>
            </a:pPr>
            <a:r>
              <a:rPr lang="en-GB" b="1" dirty="0">
                <a:latin typeface="Avenir Next LT Pro Light" panose="020B0304020202020204" pitchFamily="34" charset="0"/>
              </a:rPr>
              <a:t>99  99  99  99  99  99  99  99</a:t>
            </a:r>
          </a:p>
          <a:p>
            <a:pPr marL="0" indent="0">
              <a:buNone/>
            </a:pPr>
            <a:r>
              <a:rPr lang="en-GB" b="1" dirty="0">
                <a:latin typeface="Avenir Next LT Pro Light" panose="020B0304020202020204" pitchFamily="34" charset="0"/>
              </a:rPr>
              <a:t>99  99  99  99  99  99  99  99</a:t>
            </a:r>
          </a:p>
          <a:p>
            <a:pPr marL="0" indent="0">
              <a:buNone/>
            </a:pPr>
            <a:r>
              <a:rPr lang="en-GB" b="1" dirty="0">
                <a:latin typeface="Avenir Next LT Pro Light" panose="020B0304020202020204" pitchFamily="34" charset="0"/>
              </a:rPr>
              <a:t>99  99  99  99  99  99  99  99</a:t>
            </a:r>
          </a:p>
          <a:p>
            <a:pPr marL="0" indent="0">
              <a:buNone/>
            </a:pPr>
            <a:r>
              <a:rPr lang="en-GB" b="1" dirty="0">
                <a:latin typeface="Avenir Next LT Pro Light" panose="020B0304020202020204" pitchFamily="34" charset="0"/>
              </a:rPr>
              <a:t>99  99  99  99  99 </a:t>
            </a:r>
            <a:r>
              <a:rPr lang="sr-Latn-ME" b="1" dirty="0">
                <a:latin typeface="Avenir Next LT Pro Light" panose="020B0304020202020204" pitchFamily="34" charset="0"/>
              </a:rPr>
              <a:t> 99  99  99</a:t>
            </a:r>
            <a:endParaRPr lang="en-GB" b="1" dirty="0"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987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36C19-D1A8-B2E4-3E3C-DB5F6B522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CF48CA-978E-8617-A108-051DC6281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130" y="1138428"/>
            <a:ext cx="4229901" cy="23555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B53004-8AE4-E0DB-03E5-AB0069BDD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47" y="4066303"/>
            <a:ext cx="4700775" cy="21269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3B9A78-A191-1C15-51F7-D7A0F94B1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6533" y="2166101"/>
            <a:ext cx="4617720" cy="2880360"/>
          </a:xfrm>
          <a:prstGeom prst="rect">
            <a:avLst/>
          </a:prstGeom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0028EFC1-54A3-05B8-2019-A71F6335B88A}"/>
              </a:ext>
            </a:extLst>
          </p:cNvPr>
          <p:cNvSpPr/>
          <p:nvPr/>
        </p:nvSpPr>
        <p:spPr>
          <a:xfrm rot="16200000">
            <a:off x="5620139" y="3179405"/>
            <a:ext cx="1054359" cy="8537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8DAE7915-A589-4359-A9B8-AD723A2943BC}"/>
              </a:ext>
            </a:extLst>
          </p:cNvPr>
          <p:cNvSpPr/>
          <p:nvPr/>
        </p:nvSpPr>
        <p:spPr>
          <a:xfrm>
            <a:off x="2752764" y="3556275"/>
            <a:ext cx="484632" cy="4477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9341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D5678-1A4A-0466-3A66-629B20F91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ME" dirty="0"/>
              <a:t>Linearna transformacija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2FDAA-EFBB-F0EE-F32C-A8759797FD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sr-Latn-ME" dirty="0"/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FFD03F-0CBB-7511-1D2B-5E52B1C8E5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5129784"/>
            <a:ext cx="4937760" cy="1042415"/>
          </a:xfrm>
        </p:spPr>
        <p:txBody>
          <a:bodyPr/>
          <a:lstStyle/>
          <a:p>
            <a:r>
              <a:rPr lang="sr-Latn-ME" dirty="0"/>
              <a:t>{</a:t>
            </a:r>
            <a:r>
              <a:rPr lang="sr-Latn-ME" dirty="0">
                <a:solidFill>
                  <a:srgbClr val="C00000"/>
                </a:solidFill>
              </a:rPr>
              <a:t>76</a:t>
            </a:r>
            <a:r>
              <a:rPr lang="sr-Latn-ME" dirty="0"/>
              <a:t>, - 11, - 18, 0,1, -3, -2, -1, 1, 1, 0, 0, -1, 1, 0,...., 0}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AE743-B325-0708-8AF4-DD0405066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025" y="2142122"/>
            <a:ext cx="4449582" cy="2775482"/>
          </a:xfrm>
          <a:prstGeom prst="rect">
            <a:avLst/>
          </a:prstGeom>
        </p:spPr>
      </p:pic>
      <p:pic>
        <p:nvPicPr>
          <p:cNvPr id="6" name="Content Placeholder 5" descr="A diagram of a square with arrows and lines&#10;&#10;Description automatically generated">
            <a:extLst>
              <a:ext uri="{FF2B5EF4-FFF2-40B4-BE49-F238E27FC236}">
                <a16:creationId xmlns:a16="http://schemas.microsoft.com/office/drawing/2014/main" id="{99DA1892-0515-C71A-8BFB-15C3BEE63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2382486"/>
            <a:ext cx="4937125" cy="31574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20F4D6-362F-B5DC-A68D-589ACA3A66AE}"/>
              </a:ext>
            </a:extLst>
          </p:cNvPr>
          <p:cNvSpPr txBox="1"/>
          <p:nvPr/>
        </p:nvSpPr>
        <p:spPr>
          <a:xfrm>
            <a:off x="908304" y="5571874"/>
            <a:ext cx="609755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/>
              <a:t>https://www.cmlab.csie.ntu.edu.tw/cml/dsp/training/coding/jpeg/jpeg/encoder.htm</a:t>
            </a:r>
          </a:p>
        </p:txBody>
      </p:sp>
    </p:spTree>
    <p:extLst>
      <p:ext uri="{BB962C8B-B14F-4D97-AF65-F5344CB8AC3E}">
        <p14:creationId xmlns:p14="http://schemas.microsoft.com/office/powerpoint/2010/main" val="1365476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D5678-1A4A-0466-3A66-629B20F91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ME" dirty="0"/>
              <a:t>Linearna transformacija</a:t>
            </a:r>
            <a:endParaRPr lang="en-GB" dirty="0"/>
          </a:p>
        </p:txBody>
      </p:sp>
      <p:pic>
        <p:nvPicPr>
          <p:cNvPr id="6" name="Content Placeholder 5" descr="A diagram of a square with arrows and lines&#10;&#10;Description automatically generated">
            <a:extLst>
              <a:ext uri="{FF2B5EF4-FFF2-40B4-BE49-F238E27FC236}">
                <a16:creationId xmlns:a16="http://schemas.microsoft.com/office/drawing/2014/main" id="{9ED1591A-1073-7D11-B2DC-D2FFB7CE3BF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04" y="2746380"/>
            <a:ext cx="4937125" cy="315746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DEDF9F4-5C61-EDE8-29BE-24C40281EA0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r-Latn-M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sr-Latn-M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sr-Latn-ME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sr-Latn-M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r-Latn-ME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sr-Latn-M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r-Latn-M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sr-Latn-M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sr-Latn-ME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sr-Latn-ME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sr-Latn-ME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sr-Latn-M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r-Latn-M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sr-Latn-M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sr-Latn-ME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r-Latn-M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sr-Latn-M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sr-Latn-ME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sr-Latn-M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r-Latn-ME" b="0" i="1" smtClean="0">
                            <a:latin typeface="Cambria Math" panose="02040503050406030204" pitchFamily="18" charset="0"/>
                          </a:rPr>
                          <m:t>𝐷𝐶</m:t>
                        </m:r>
                      </m:e>
                      <m:sub>
                        <m:r>
                          <a:rPr lang="sr-Latn-M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DEDF9F4-5C61-EDE8-29BE-24C40281EA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605" t="-3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E2A7D09-C3F1-C0E5-D788-7416B6EE44CC}"/>
              </a:ext>
            </a:extLst>
          </p:cNvPr>
          <p:cNvSpPr txBox="1"/>
          <p:nvPr/>
        </p:nvSpPr>
        <p:spPr>
          <a:xfrm>
            <a:off x="1115568" y="5941368"/>
            <a:ext cx="609755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/>
              <a:t>https://www.cmlab.csie.ntu.edu.tw/cml/dsp/training/coding/jpeg/jpeg/encoder.htm</a:t>
            </a:r>
          </a:p>
        </p:txBody>
      </p:sp>
      <p:pic>
        <p:nvPicPr>
          <p:cNvPr id="12" name="Picture 11" descr="A red and gold logo&#10;&#10;Description automatically generated">
            <a:extLst>
              <a:ext uri="{FF2B5EF4-FFF2-40B4-BE49-F238E27FC236}">
                <a16:creationId xmlns:a16="http://schemas.microsoft.com/office/drawing/2014/main" id="{D9D45495-7C8D-F880-24BF-2B9735DF83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551" y="3991692"/>
            <a:ext cx="3488529" cy="15747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7B539F-FE8C-BB9F-4D65-9B0629859C4F}"/>
              </a:ext>
            </a:extLst>
          </p:cNvPr>
          <p:cNvSpPr txBox="1"/>
          <p:nvPr/>
        </p:nvSpPr>
        <p:spPr>
          <a:xfrm>
            <a:off x="6176106" y="5941368"/>
            <a:ext cx="609755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/>
              <a:t>https://www.rocknews.co.uk/blog/2023/03/02/thunderous-titans-of-rock-why-ac-dc-reigns-supreme/</a:t>
            </a:r>
          </a:p>
        </p:txBody>
      </p:sp>
    </p:spTree>
    <p:extLst>
      <p:ext uri="{BB962C8B-B14F-4D97-AF65-F5344CB8AC3E}">
        <p14:creationId xmlns:p14="http://schemas.microsoft.com/office/powerpoint/2010/main" val="298246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FA1E1-E21A-163F-C16C-E4C5967F9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ME" dirty="0"/>
              <a:t>Povzetek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A2118-E922-823C-5CDD-631A19E64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220685"/>
            <a:ext cx="10168128" cy="4376057"/>
          </a:xfrm>
        </p:spPr>
        <p:txBody>
          <a:bodyPr>
            <a:normAutofit fontScale="92500" lnSpcReduction="20000"/>
          </a:bodyPr>
          <a:lstStyle/>
          <a:p>
            <a:r>
              <a:rPr lang="sr-Latn-ME" dirty="0"/>
              <a:t>Vhodni podatki</a:t>
            </a:r>
          </a:p>
          <a:p>
            <a:r>
              <a:rPr lang="sr-Latn-ME" dirty="0"/>
              <a:t>Kako nastane slika (RAW format) in predelava v RGB</a:t>
            </a:r>
          </a:p>
          <a:p>
            <a:r>
              <a:rPr lang="sr-Latn-ME" dirty="0"/>
              <a:t>Pretvarjanje iz RGB v YCrCb</a:t>
            </a:r>
          </a:p>
          <a:p>
            <a:r>
              <a:rPr lang="sr-Latn-ME" dirty="0"/>
              <a:t>Kosanje slike</a:t>
            </a:r>
          </a:p>
          <a:p>
            <a:r>
              <a:rPr lang="sr-Latn-ME" dirty="0"/>
              <a:t>Diskretna kosinusna transformacija</a:t>
            </a:r>
          </a:p>
          <a:p>
            <a:r>
              <a:rPr lang="sr-Latn-ME" dirty="0"/>
              <a:t>Kvantizacija</a:t>
            </a:r>
          </a:p>
          <a:p>
            <a:r>
              <a:rPr lang="sr-Latn-ME" dirty="0"/>
              <a:t>Linearna transformacija</a:t>
            </a:r>
          </a:p>
          <a:p>
            <a:r>
              <a:rPr lang="sr-Latn-ME" dirty="0"/>
              <a:t>Kodiranje po dolžini</a:t>
            </a:r>
          </a:p>
          <a:p>
            <a:r>
              <a:rPr lang="sr-Latn-ME" dirty="0"/>
              <a:t>Hoffmanovo kodiranje</a:t>
            </a:r>
          </a:p>
          <a:p>
            <a:r>
              <a:rPr lang="sr-Latn-ME" dirty="0"/>
              <a:t>Zapis podatkov</a:t>
            </a:r>
          </a:p>
        </p:txBody>
      </p:sp>
    </p:spTree>
    <p:extLst>
      <p:ext uri="{BB962C8B-B14F-4D97-AF65-F5344CB8AC3E}">
        <p14:creationId xmlns:p14="http://schemas.microsoft.com/office/powerpoint/2010/main" val="2037864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1AF04-9C61-8BFA-3192-5D6D4D439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Kodiranje</a:t>
            </a:r>
            <a:r>
              <a:rPr lang="en-GB" dirty="0"/>
              <a:t> po </a:t>
            </a:r>
            <a:r>
              <a:rPr lang="en-GB" dirty="0" err="1"/>
              <a:t>dolžini</a:t>
            </a:r>
            <a:r>
              <a:rPr lang="en-GB" dirty="0"/>
              <a:t> (RLE)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C69ED-63E3-E375-A709-902B06C87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416" y="2478024"/>
            <a:ext cx="10425280" cy="3694176"/>
          </a:xfrm>
        </p:spPr>
        <p:txBody>
          <a:bodyPr/>
          <a:lstStyle/>
          <a:p>
            <a:r>
              <a:rPr lang="sr-Latn-ME" dirty="0"/>
              <a:t>{76, </a:t>
            </a:r>
            <a:r>
              <a:rPr lang="sr-Latn-ME" dirty="0">
                <a:solidFill>
                  <a:srgbClr val="00B0F0"/>
                </a:solidFill>
              </a:rPr>
              <a:t>- 11, - 18, 0,1, -3, -2, -1, 1, 1, 0, 0, -1, 1, 0,...., 0</a:t>
            </a:r>
            <a:r>
              <a:rPr lang="sr-Latn-ME" dirty="0"/>
              <a:t>} </a:t>
            </a:r>
          </a:p>
          <a:p>
            <a:r>
              <a:rPr lang="sr-Latn-ME" dirty="0"/>
              <a:t>(1, -11), (1, - 18), (1, 0), (1, -3), (1, -2), (1, -1), (2, 1), (2, 0), (1, -1), (1, 1), (50, 0)</a:t>
            </a:r>
          </a:p>
          <a:p>
            <a:endParaRPr lang="sr-Latn-ME" dirty="0"/>
          </a:p>
          <a:p>
            <a:r>
              <a:rPr lang="sr-Latn-ME" dirty="0"/>
              <a:t>{100, </a:t>
            </a:r>
            <a:r>
              <a:rPr lang="sr-Latn-ME" dirty="0">
                <a:solidFill>
                  <a:srgbClr val="00B0F0"/>
                </a:solidFill>
              </a:rPr>
              <a:t>5, -3, 5, 0, 0, 1, 8, -3, 2, -1, -1, -1, 0, 0, 0, 1, 0,..., 0</a:t>
            </a:r>
            <a:r>
              <a:rPr lang="sr-Latn-ME" dirty="0"/>
              <a:t>}</a:t>
            </a:r>
          </a:p>
          <a:p>
            <a:r>
              <a:rPr lang="sr-Latn-ME" dirty="0"/>
              <a:t>(1, 5), (1, -3), (1, 5), (0, 2), (1, 1), (1, 8), (1,-3), (1, 2), (3, -1), (3, 0), (1, 1), (47,0)</a:t>
            </a:r>
          </a:p>
          <a:p>
            <a:endParaRPr lang="sr-Latn-ME" dirty="0"/>
          </a:p>
          <a:p>
            <a:endParaRPr lang="sr-Latn-ME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05530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1B323-2123-400D-C337-BC457A677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ME"/>
              <a:t>Huffmanovo </a:t>
            </a:r>
            <a:r>
              <a:rPr lang="sr-Latn-ME" dirty="0"/>
              <a:t>kodiranje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7E11E4-D780-0B44-922F-171F8A394F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3805" y="2471530"/>
            <a:ext cx="4937760" cy="3694176"/>
          </a:xfrm>
        </p:spPr>
        <p:txBody>
          <a:bodyPr/>
          <a:lstStyle/>
          <a:p>
            <a:r>
              <a:rPr lang="sr-Latn-ME" dirty="0"/>
              <a:t>ABCDAACDCBBAA</a:t>
            </a:r>
          </a:p>
          <a:p>
            <a:endParaRPr lang="sr-Latn-ME" dirty="0"/>
          </a:p>
          <a:p>
            <a:endParaRPr lang="sr-Latn-ME" dirty="0"/>
          </a:p>
          <a:p>
            <a:r>
              <a:rPr lang="sr-Latn-ME" dirty="0"/>
              <a:t>8x13 = 104</a:t>
            </a:r>
          </a:p>
          <a:p>
            <a:r>
              <a:rPr lang="sr-Latn-ME" dirty="0"/>
              <a:t>5x1 + 3x2 + 3x3 + 2x3 = 26 </a:t>
            </a:r>
            <a:endParaRPr lang="en-GB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89C3DC7-049D-73F9-7FB0-65C57306C6F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18710845"/>
              </p:ext>
            </p:extLst>
          </p:nvPr>
        </p:nvGraphicFramePr>
        <p:xfrm>
          <a:off x="5398112" y="2478088"/>
          <a:ext cx="6180083" cy="3380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566">
                  <a:extLst>
                    <a:ext uri="{9D8B030D-6E8A-4147-A177-3AD203B41FA5}">
                      <a16:colId xmlns:a16="http://schemas.microsoft.com/office/drawing/2014/main" val="1619452733"/>
                    </a:ext>
                  </a:extLst>
                </a:gridCol>
                <a:gridCol w="1397567">
                  <a:extLst>
                    <a:ext uri="{9D8B030D-6E8A-4147-A177-3AD203B41FA5}">
                      <a16:colId xmlns:a16="http://schemas.microsoft.com/office/drawing/2014/main" val="3226373343"/>
                    </a:ext>
                  </a:extLst>
                </a:gridCol>
                <a:gridCol w="1315922">
                  <a:extLst>
                    <a:ext uri="{9D8B030D-6E8A-4147-A177-3AD203B41FA5}">
                      <a16:colId xmlns:a16="http://schemas.microsoft.com/office/drawing/2014/main" val="3711055313"/>
                    </a:ext>
                  </a:extLst>
                </a:gridCol>
                <a:gridCol w="2238028">
                  <a:extLst>
                    <a:ext uri="{9D8B030D-6E8A-4147-A177-3AD203B41FA5}">
                      <a16:colId xmlns:a16="http://schemas.microsoft.com/office/drawing/2014/main" val="105068636"/>
                    </a:ext>
                  </a:extLst>
                </a:gridCol>
              </a:tblGrid>
              <a:tr h="662230">
                <a:tc>
                  <a:txBody>
                    <a:bodyPr/>
                    <a:lstStyle/>
                    <a:p>
                      <a:pPr algn="ctr"/>
                      <a:r>
                        <a:rPr lang="sr-Latn-ME" dirty="0"/>
                        <a:t>Črka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ME" dirty="0"/>
                        <a:t>Št. ponavljanj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ME" dirty="0"/>
                        <a:t>ASCII binarni zapis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ME" dirty="0"/>
                        <a:t>Zapis po Hoffmanovom kodiranju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5230743"/>
                  </a:ext>
                </a:extLst>
              </a:tr>
              <a:tr h="616412">
                <a:tc>
                  <a:txBody>
                    <a:bodyPr/>
                    <a:lstStyle/>
                    <a:p>
                      <a:pPr algn="ctr"/>
                      <a:r>
                        <a:rPr lang="sr-Latn-ME" dirty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ME" dirty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01000001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ME" dirty="0"/>
                        <a:t>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3709905"/>
                  </a:ext>
                </a:extLst>
              </a:tr>
              <a:tr h="616412">
                <a:tc>
                  <a:txBody>
                    <a:bodyPr/>
                    <a:lstStyle/>
                    <a:p>
                      <a:pPr algn="ctr"/>
                      <a:r>
                        <a:rPr lang="sr-Latn-ME" dirty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M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01000010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ME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3570632"/>
                  </a:ext>
                </a:extLst>
              </a:tr>
              <a:tr h="616412">
                <a:tc>
                  <a:txBody>
                    <a:bodyPr/>
                    <a:lstStyle/>
                    <a:p>
                      <a:pPr algn="ctr"/>
                      <a:r>
                        <a:rPr lang="sr-Latn-ME" dirty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ME" dirty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01000011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ME" dirty="0"/>
                        <a:t>000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821656"/>
                  </a:ext>
                </a:extLst>
              </a:tr>
              <a:tr h="616412">
                <a:tc>
                  <a:txBody>
                    <a:bodyPr/>
                    <a:lstStyle/>
                    <a:p>
                      <a:pPr algn="ctr"/>
                      <a:r>
                        <a:rPr lang="sr-Latn-ME" dirty="0"/>
                        <a:t>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ME" dirty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01000100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ME" dirty="0"/>
                        <a:t>001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245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9912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6A32D-0E10-31FB-2511-5823DF9F6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ME" dirty="0"/>
              <a:t>Zapis in shranjevanje podatkov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9DDBF-7404-D4B0-B331-3E9EA65B6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9E949B1-74C2-8DD6-458E-7EE680FDE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1" y="2147815"/>
            <a:ext cx="12083998" cy="435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0DB58F-E105-7870-299D-8372090BB704}"/>
              </a:ext>
            </a:extLst>
          </p:cNvPr>
          <p:cNvSpPr txBox="1"/>
          <p:nvPr/>
        </p:nvSpPr>
        <p:spPr>
          <a:xfrm>
            <a:off x="3990392" y="6552097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/>
              <a:t>https://www.ccoderun.ca/programming/2017-01-31_jpeg/</a:t>
            </a:r>
          </a:p>
        </p:txBody>
      </p:sp>
    </p:spTree>
    <p:extLst>
      <p:ext uri="{BB962C8B-B14F-4D97-AF65-F5344CB8AC3E}">
        <p14:creationId xmlns:p14="http://schemas.microsoft.com/office/powerpoint/2010/main" val="3358556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72229-3B4A-B7AF-E053-61E6D2CA0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ME" dirty="0"/>
              <a:t>Zapis in shranjevanje podatkov</a:t>
            </a:r>
            <a:endParaRPr lang="en-GB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6E2026F-339E-0A50-1995-DE67261FCD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07" y="2219129"/>
            <a:ext cx="5362477" cy="425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FDBBDA1B-801C-59DD-930F-21D313520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600" y="2219129"/>
            <a:ext cx="6433200" cy="425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25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418D3-9081-CCCF-607F-33CC772D3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6C7C7A-CBAA-6073-5FE1-858B412F17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47870" y="685800"/>
            <a:ext cx="3477110" cy="516327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3EE08-BF3D-CBD4-2E35-697F8E511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096" y="685799"/>
            <a:ext cx="3458058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796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522A2-F3AE-6285-395A-2FE14868D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ME" dirty="0"/>
              <a:t>Vhodni podatki za JPEG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8F031-5960-9B96-DD91-4623F164B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ME" dirty="0"/>
              <a:t>RAW – surovi format</a:t>
            </a:r>
          </a:p>
          <a:p>
            <a:r>
              <a:rPr lang="sr-Latn-ME" dirty="0"/>
              <a:t>JPEG format</a:t>
            </a:r>
          </a:p>
          <a:p>
            <a:r>
              <a:rPr lang="sr-Latn-ME" dirty="0"/>
              <a:t>PNG </a:t>
            </a:r>
          </a:p>
          <a:p>
            <a:r>
              <a:rPr lang="sr-Latn-ME" dirty="0"/>
              <a:t>TIFF</a:t>
            </a:r>
          </a:p>
          <a:p>
            <a:r>
              <a:rPr lang="sr-Latn-ME" dirty="0"/>
              <a:t>Bitmap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0514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67888-D1D7-AFD0-CDD7-7EAEEDE04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ME" dirty="0"/>
              <a:t>Kako nastane slika</a:t>
            </a:r>
            <a:endParaRPr lang="en-GB" dirty="0"/>
          </a:p>
        </p:txBody>
      </p:sp>
      <p:pic>
        <p:nvPicPr>
          <p:cNvPr id="5" name="Content Placeholder 4" descr="A diagram of a sensor&#10;&#10;Description automatically generated">
            <a:extLst>
              <a:ext uri="{FF2B5EF4-FFF2-40B4-BE49-F238E27FC236}">
                <a16:creationId xmlns:a16="http://schemas.microsoft.com/office/drawing/2014/main" id="{ED6607AC-E744-6771-6FDB-8556B0CEA0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11" y="2478088"/>
            <a:ext cx="4330729" cy="3694112"/>
          </a:xfrm>
        </p:spPr>
      </p:pic>
      <p:pic>
        <p:nvPicPr>
          <p:cNvPr id="8" name="Content Placeholder 7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CE582B16-B6D6-ABA6-0350-BC3AFEC522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238" y="2744756"/>
            <a:ext cx="4938712" cy="316077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8EF7DA-DC70-0CC5-0E59-74BEDB31E2E3}"/>
              </a:ext>
            </a:extLst>
          </p:cNvPr>
          <p:cNvSpPr txBox="1"/>
          <p:nvPr/>
        </p:nvSpPr>
        <p:spPr>
          <a:xfrm>
            <a:off x="6466536" y="5905531"/>
            <a:ext cx="609755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/>
              <a:t>https://en.wikipedia.org/wiki/Bayer_filter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463A63-2F0D-BCD0-B71B-4BDF28B96D28}"/>
              </a:ext>
            </a:extLst>
          </p:cNvPr>
          <p:cNvSpPr txBox="1"/>
          <p:nvPr/>
        </p:nvSpPr>
        <p:spPr>
          <a:xfrm>
            <a:off x="442492" y="6309360"/>
            <a:ext cx="62841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/>
              <a:t>https://silentpeakphoto.com/gear/cameras/camera-guides/how-do-camera-imaging-sensors-work/</a:t>
            </a:r>
          </a:p>
        </p:txBody>
      </p:sp>
    </p:spTree>
    <p:extLst>
      <p:ext uri="{BB962C8B-B14F-4D97-AF65-F5344CB8AC3E}">
        <p14:creationId xmlns:p14="http://schemas.microsoft.com/office/powerpoint/2010/main" val="416584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E8311F-A47F-363C-9FAA-6C6A49F71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Demosaiciranje</a:t>
            </a:r>
            <a:endParaRPr lang="en-GB" dirty="0"/>
          </a:p>
        </p:txBody>
      </p:sp>
      <p:pic>
        <p:nvPicPr>
          <p:cNvPr id="8" name="Content Placeholder 7" descr="A colorful squares on a green background&#10;&#10;Description automatically generated">
            <a:extLst>
              <a:ext uri="{FF2B5EF4-FFF2-40B4-BE49-F238E27FC236}">
                <a16:creationId xmlns:a16="http://schemas.microsoft.com/office/drawing/2014/main" id="{B2052D63-479F-1D88-7525-ECEECFE4377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8" y="2478024"/>
            <a:ext cx="2929878" cy="2929878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C031DD-B165-ED21-6713-A35152500D8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sr-Latn-ME" dirty="0"/>
              <a:t>Po koncu demosaiciranja dobimo sliko v RGB formatu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529F84-DD2F-0C86-31E9-A8E6ED247391}"/>
              </a:ext>
            </a:extLst>
          </p:cNvPr>
          <p:cNvSpPr txBox="1"/>
          <p:nvPr/>
        </p:nvSpPr>
        <p:spPr>
          <a:xfrm>
            <a:off x="1115568" y="5407902"/>
            <a:ext cx="29298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/>
              <a:t>http://mres.uni-potsdam.de/index.php/2018/07/10/multispectral-cameras-bayer-mosaics-and-image-processing-with-matlab/</a:t>
            </a:r>
          </a:p>
        </p:txBody>
      </p:sp>
    </p:spTree>
    <p:extLst>
      <p:ext uri="{BB962C8B-B14F-4D97-AF65-F5344CB8AC3E}">
        <p14:creationId xmlns:p14="http://schemas.microsoft.com/office/powerpoint/2010/main" val="3104753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ABACD-9019-F609-6353-1D94A0422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161A048-D964-45D8-9B77-B95B278861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3078" y="207709"/>
            <a:ext cx="9813107" cy="6442581"/>
          </a:xfrm>
        </p:spPr>
      </p:pic>
    </p:spTree>
    <p:extLst>
      <p:ext uri="{BB962C8B-B14F-4D97-AF65-F5344CB8AC3E}">
        <p14:creationId xmlns:p14="http://schemas.microsoft.com/office/powerpoint/2010/main" val="1523864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FD799-375B-E8E3-23EC-E0D7B45C1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FC47D5-95D0-E6C9-E421-E73478DED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2651" y="548640"/>
            <a:ext cx="8326698" cy="5867400"/>
          </a:xfrm>
        </p:spPr>
      </p:pic>
    </p:spTree>
    <p:extLst>
      <p:ext uri="{BB962C8B-B14F-4D97-AF65-F5344CB8AC3E}">
        <p14:creationId xmlns:p14="http://schemas.microsoft.com/office/powerpoint/2010/main" val="1293369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79BC5-C6B4-EFF8-3D9D-6CF31DB74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ME" dirty="0"/>
              <a:t>Transformacija iz RGB v YCrCb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21DE3-0AE7-806A-3CAF-F0F6071A36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endParaRPr lang="sr-Latn-ME" dirty="0"/>
          </a:p>
          <a:p>
            <a:endParaRPr lang="sr-Latn-ME" dirty="0"/>
          </a:p>
          <a:p>
            <a:pPr marL="0" indent="0">
              <a:buNone/>
            </a:pPr>
            <a:endParaRPr lang="sr-Latn-M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EF123D-39CC-EE9D-0DDF-3E9C466768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r-Latn-ME" dirty="0"/>
              <a:t>Y – svetilnost</a:t>
            </a:r>
          </a:p>
          <a:p>
            <a:r>
              <a:rPr lang="sr-Latn-ME" dirty="0"/>
              <a:t>Cr, Cb – barvnost</a:t>
            </a:r>
          </a:p>
          <a:p>
            <a:endParaRPr lang="sr-Latn-ME" dirty="0"/>
          </a:p>
          <a:p>
            <a:r>
              <a:rPr lang="pt-BR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Y= 16 + 65.738*R/256 + 129.057*G/256 + 25.064*B/256 </a:t>
            </a:r>
            <a:endParaRPr lang="sr-Latn-ME" sz="2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pt-BR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Cb = 128-37.945*R/256 - 74.494*G/256 + 112.439*B/256 </a:t>
            </a:r>
            <a:endParaRPr lang="sr-Latn-ME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pt-BR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 = 128+112.439*R - 94.154*G/256 - 18.285*B/256</a:t>
            </a:r>
            <a:endParaRPr lang="en-GB" dirty="0"/>
          </a:p>
          <a:p>
            <a:endParaRPr lang="sr-Latn-ME" sz="2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 descr="A colorful background with white lines&#10;&#10;Description automatically generated">
            <a:extLst>
              <a:ext uri="{FF2B5EF4-FFF2-40B4-BE49-F238E27FC236}">
                <a16:creationId xmlns:a16="http://schemas.microsoft.com/office/drawing/2014/main" id="{24354CEB-612E-27F4-84A2-E359CC870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418" y="2478024"/>
            <a:ext cx="3600648" cy="360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399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3F98-B7DE-12C7-37E8-859F44433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person in a black shirt&#10;&#10;Description automatically generated">
            <a:extLst>
              <a:ext uri="{FF2B5EF4-FFF2-40B4-BE49-F238E27FC236}">
                <a16:creationId xmlns:a16="http://schemas.microsoft.com/office/drawing/2014/main" id="{D726B188-A25D-8E58-EF98-F544C1058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5" y="632463"/>
            <a:ext cx="11980069" cy="2658818"/>
          </a:xfrm>
        </p:spPr>
      </p:pic>
      <p:pic>
        <p:nvPicPr>
          <p:cNvPr id="7" name="Picture 6" descr="A green and grey background&#10;&#10;Description automatically generated">
            <a:extLst>
              <a:ext uri="{FF2B5EF4-FFF2-40B4-BE49-F238E27FC236}">
                <a16:creationId xmlns:a16="http://schemas.microsoft.com/office/drawing/2014/main" id="{1F84DC1D-4EBD-1EAD-0077-A5330A8CD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5" y="3566719"/>
            <a:ext cx="11980069" cy="265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91489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8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</TotalTime>
  <Words>845</Words>
  <Application>Microsoft Office PowerPoint</Application>
  <PresentationFormat>Widescreen</PresentationFormat>
  <Paragraphs>112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Avenir Next LT Pro</vt:lpstr>
      <vt:lpstr>Avenir Next LT Pro Light</vt:lpstr>
      <vt:lpstr>Calibri</vt:lpstr>
      <vt:lpstr>Cambria Math</vt:lpstr>
      <vt:lpstr>Neue Haas Grotesk Text Pro</vt:lpstr>
      <vt:lpstr>AccentBoxVTI</vt:lpstr>
      <vt:lpstr>JPEG</vt:lpstr>
      <vt:lpstr>Povzetek</vt:lpstr>
      <vt:lpstr>Vhodni podatki za JPEG</vt:lpstr>
      <vt:lpstr>Kako nastane slika</vt:lpstr>
      <vt:lpstr>Demosaiciranje</vt:lpstr>
      <vt:lpstr>PowerPoint Presentation</vt:lpstr>
      <vt:lpstr>PowerPoint Presentation</vt:lpstr>
      <vt:lpstr>Transformacija iz RGB v YCrCb</vt:lpstr>
      <vt:lpstr>PowerPoint Presentation</vt:lpstr>
      <vt:lpstr>Kosanje slike</vt:lpstr>
      <vt:lpstr>Rešitve problema kosanja slik</vt:lpstr>
      <vt:lpstr>Diskretna Kosinusna Transformacija - DCT</vt:lpstr>
      <vt:lpstr>Diskretna Kosinusna Transformacija - DCT</vt:lpstr>
      <vt:lpstr>Diskretna Kosinusna Transformacija</vt:lpstr>
      <vt:lpstr>Primer</vt:lpstr>
      <vt:lpstr>Kvantizacija</vt:lpstr>
      <vt:lpstr>PowerPoint Presentation</vt:lpstr>
      <vt:lpstr>Linearna transformacija</vt:lpstr>
      <vt:lpstr>Linearna transformacija</vt:lpstr>
      <vt:lpstr>Kodiranje po dolžini (RLE)</vt:lpstr>
      <vt:lpstr>Huffmanovo kodiranje</vt:lpstr>
      <vt:lpstr>Zapis in shranjevanje podatkov</vt:lpstr>
      <vt:lpstr>Zapis in shranjevanje podatkov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JPEG</dc:title>
  <dc:creator>Milica Vukicevic</dc:creator>
  <cp:lastModifiedBy>Milica Vukicevic</cp:lastModifiedBy>
  <cp:revision>2</cp:revision>
  <dcterms:created xsi:type="dcterms:W3CDTF">2024-03-21T12:02:35Z</dcterms:created>
  <dcterms:modified xsi:type="dcterms:W3CDTF">2024-03-21T21:29:36Z</dcterms:modified>
</cp:coreProperties>
</file>